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820" r:id="rId5"/>
    <p:sldId id="821" r:id="rId6"/>
    <p:sldId id="832" r:id="rId7"/>
    <p:sldId id="825" r:id="rId8"/>
    <p:sldId id="824" r:id="rId9"/>
    <p:sldId id="829" r:id="rId10"/>
    <p:sldId id="835" r:id="rId11"/>
    <p:sldId id="838" r:id="rId12"/>
    <p:sldId id="837" r:id="rId13"/>
    <p:sldId id="839" r:id="rId14"/>
    <p:sldId id="823" r:id="rId15"/>
    <p:sldId id="840" r:id="rId16"/>
    <p:sldId id="83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F08"/>
    <a:srgbClr val="E3CBBA"/>
    <a:srgbClr val="853F00"/>
    <a:srgbClr val="F7F7F7"/>
    <a:srgbClr val="E6E6E6"/>
    <a:srgbClr val="1C1E26"/>
    <a:srgbClr val="303342"/>
    <a:srgbClr val="485F74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58" autoAdjust="0"/>
  </p:normalViewPr>
  <p:slideViewPr>
    <p:cSldViewPr snapToGrid="0">
      <p:cViewPr varScale="1">
        <p:scale>
          <a:sx n="77" d="100"/>
          <a:sy n="77" d="100"/>
        </p:scale>
        <p:origin x="82" y="82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tudentujac-my.sharepoint.com/personal/222107004_student_uj_ac_za/Documents/Final_2025-10-29-2259%20(1).csv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studentujac-my.sharepoint.com/personal/222107004_student_uj_ac_za/Documents/Final_2025-10-29-2259%20(1).csv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studentujac-my.sharepoint.com/personal/222107004_student_uj_ac_za/Documents/Final_2025-10-29-2259%20(1).csv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studentujac-my.sharepoint.com/personal/222107004_student_uj_ac_za/Documents/Final_2025-10-29-2259%20(1).csv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studentujac-my.sharepoint.com/personal/222107004_student_uj_ac_za/Documents/Final_2025-10-29-2259%20(1).csv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studentujac-my.sharepoint.com/personal/222107004_student_uj_ac_za/Documents/Final_2025-10-29-2259%20(1).csv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studentujac-my.sharepoint.com/personal/222107004_student_uj_ac_za/Documents/Final_2025-10-29-2259%20(1).csv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studentujac-my.sharepoint.com/personal/222107004_student_uj_ac_za/Documents/Final_2025-10-29-2259%20(1).csv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[Final_2025-10-29-2259 (1).csv.xlsx]Monthly revenue by store locati!PivotTable1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dirty="0"/>
              <a:t>Monthly</a:t>
            </a:r>
            <a:r>
              <a:rPr lang="en-ZA" baseline="0" dirty="0"/>
              <a:t> revenue by store location</a:t>
            </a:r>
            <a:endParaRPr lang="en-ZA" dirty="0"/>
          </a:p>
        </c:rich>
      </c:tx>
      <c:layout>
        <c:manualLayout>
          <c:xMode val="edge"/>
          <c:yMode val="edge"/>
          <c:x val="8.1995851691043384E-2"/>
          <c:y val="0.169175627240143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ZA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536230407934024"/>
          <c:y val="0.35956989247311827"/>
          <c:w val="0.26943600760793512"/>
          <c:h val="0.5725227894900234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'Monthly revenue by store locati'!$B$3:$B$4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'Monthly revenue by store locati'!$A$5:$A$11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'Monthly revenue by store locati'!$B$5:$B$11</c:f>
              <c:numCache>
                <c:formatCode>"R"#\ ##0.00</c:formatCode>
                <c:ptCount val="6"/>
                <c:pt idx="0">
                  <c:v>5904</c:v>
                </c:pt>
                <c:pt idx="1">
                  <c:v>5469</c:v>
                </c:pt>
                <c:pt idx="2">
                  <c:v>7161</c:v>
                </c:pt>
                <c:pt idx="3">
                  <c:v>8538</c:v>
                </c:pt>
                <c:pt idx="4">
                  <c:v>11434</c:v>
                </c:pt>
                <c:pt idx="5">
                  <c:v>11943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0B-4539-A408-F7038BD282EC}"/>
            </c:ext>
          </c:extLst>
        </c:ser>
        <c:ser>
          <c:idx val="1"/>
          <c:order val="1"/>
          <c:tx>
            <c:strRef>
              <c:f>'Monthly revenue by store locati'!$C$3:$C$4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'Monthly revenue by store locati'!$A$5:$A$11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'Monthly revenue by store locati'!$C$5:$C$11</c:f>
              <c:numCache>
                <c:formatCode>"R"#\ ##0.00</c:formatCode>
                <c:ptCount val="6"/>
                <c:pt idx="0">
                  <c:v>5851</c:v>
                </c:pt>
                <c:pt idx="1">
                  <c:v>5591</c:v>
                </c:pt>
                <c:pt idx="2">
                  <c:v>7247</c:v>
                </c:pt>
                <c:pt idx="3">
                  <c:v>8605</c:v>
                </c:pt>
                <c:pt idx="4">
                  <c:v>11266</c:v>
                </c:pt>
                <c:pt idx="5">
                  <c:v>12034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0B-4539-A408-F7038BD282EC}"/>
            </c:ext>
          </c:extLst>
        </c:ser>
        <c:ser>
          <c:idx val="2"/>
          <c:order val="2"/>
          <c:tx>
            <c:strRef>
              <c:f>'Monthly revenue by store locati'!$D$3:$D$4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'Monthly revenue by store locati'!$A$5:$A$11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'Monthly revenue by store locati'!$D$5:$D$11</c:f>
              <c:numCache>
                <c:formatCode>"R"#\ ##0.00</c:formatCode>
                <c:ptCount val="6"/>
                <c:pt idx="0">
                  <c:v>5518</c:v>
                </c:pt>
                <c:pt idx="1">
                  <c:v>5246</c:v>
                </c:pt>
                <c:pt idx="2">
                  <c:v>6769</c:v>
                </c:pt>
                <c:pt idx="3">
                  <c:v>8130</c:v>
                </c:pt>
                <c:pt idx="4">
                  <c:v>10727</c:v>
                </c:pt>
                <c:pt idx="5">
                  <c:v>11269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0B-4539-A408-F7038BD282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9521408"/>
        <c:axId val="1269521888"/>
      </c:barChart>
      <c:catAx>
        <c:axId val="126952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9521888"/>
        <c:crosses val="autoZero"/>
        <c:auto val="1"/>
        <c:lblAlgn val="ctr"/>
        <c:lblOffset val="100"/>
        <c:noMultiLvlLbl val="0"/>
      </c:catAx>
      <c:valAx>
        <c:axId val="126952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&quot;#\ 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952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9951263553664662"/>
          <c:y val="0.37917421612621005"/>
          <c:w val="0.155156267278558"/>
          <c:h val="0.243945248779386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729287081871833E-2"/>
          <c:y val="4.4440684583848505E-2"/>
          <c:w val="0.91127071291812822"/>
          <c:h val="0.878060128847530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D9-45C6-B78D-6790A0D4235D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D9-45C6-B78D-6790A0D4235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0.36</c:v>
                </c:pt>
                <c:pt idx="1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D9-45C6-B78D-6790A0D42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35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EF-45B1-9BD9-38C8FB3D8347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EF-45B1-9BD9-38C8FB3D83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0.28999999999999998</c:v>
                </c:pt>
                <c:pt idx="1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EF-45B1-9BD9-38C8FB3D8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5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60017715427419"/>
          <c:y val="0.18181818181818182"/>
          <c:w val="0.73949558084781142"/>
          <c:h val="0.8181818181818182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35"/>
        <c:holeSize val="7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35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"/>
          <c:y val="9.0909090909090912E-2"/>
          <c:w val="0.73880597014925375"/>
          <c:h val="0.8181818181818182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5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86269896771757"/>
          <c:y val="0.11570247933884298"/>
          <c:w val="0.73949558084781142"/>
          <c:h val="0.8181818181818182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83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86269896771757"/>
          <c:y val="0.11570247933884298"/>
          <c:w val="0.73949558084781142"/>
          <c:h val="0.8181818181818182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83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[Final_2025-10-29-2259 (1).csv.xlsx]Sheet14!PivotTable15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ZA" sz="1400" b="0" dirty="0"/>
              <a:t>Total</a:t>
            </a:r>
            <a:r>
              <a:rPr lang="en-ZA" sz="1600" b="0" i="0" u="none" strike="noStrike" kern="1200" spc="0" baseline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 revenue by store location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65000"/>
                    <a:lumOff val="35000"/>
                  </a:srgbClr>
                </a:solidFill>
              </a:defRPr>
            </a:pPr>
            <a:endParaRPr lang="en-US" b="0" dirty="0"/>
          </a:p>
        </c:rich>
      </c:tx>
      <c:layout>
        <c:manualLayout>
          <c:xMode val="edge"/>
          <c:yMode val="edge"/>
          <c:x val="0.23815966754155732"/>
          <c:y val="7.91849965269738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50800" dir="5400000" algn="ctr" rotWithShape="0">
                      <a:schemeClr val="bg2"/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50800" dir="5400000" algn="ctr" rotWithShape="0">
                      <a:schemeClr val="bg2"/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50800" dir="5400000" algn="ctr" rotWithShape="0">
                      <a:schemeClr val="bg2"/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0.11047156605424321"/>
          <c:y val="0.42997749639005134"/>
          <c:w val="0.39534733158355206"/>
          <c:h val="0.65891221930592014"/>
        </c:manualLayout>
      </c:layout>
      <c:pieChart>
        <c:varyColors val="1"/>
        <c:ser>
          <c:idx val="0"/>
          <c:order val="0"/>
          <c:tx>
            <c:strRef>
              <c:f>Sheet14!$B$3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E14-49F5-9B48-D01AA6EA8CB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E14-49F5-9B48-D01AA6EA8CB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E14-49F5-9B48-D01AA6EA8CB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algn="ctr" rotWithShape="0">
                        <a:schemeClr val="bg2"/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Sheet14!$A$4:$A$7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Sheet14!$B$4:$B$7</c:f>
              <c:numCache>
                <c:formatCode>0.00%</c:formatCode>
                <c:ptCount val="3"/>
                <c:pt idx="0">
                  <c:v>0.33926241745235436</c:v>
                </c:pt>
                <c:pt idx="1">
                  <c:v>0.34023752202391361</c:v>
                </c:pt>
                <c:pt idx="2">
                  <c:v>0.32050006052373203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E14-49F5-9B48-D01AA6EA8CB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240179352580923"/>
          <c:y val="0.36520395389450522"/>
          <c:w val="0.29759820647419072"/>
          <c:h val="0.310020104414860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[Final_2025-10-29-2259 (1).csv.xlsx]Sheet2!PivotTable2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/>
              <a:t>Hourly</a:t>
            </a:r>
            <a:r>
              <a:rPr lang="en-ZA" baseline="0"/>
              <a:t> Revenue</a:t>
            </a:r>
            <a:endParaRPr lang="en-ZA"/>
          </a:p>
        </c:rich>
      </c:tx>
      <c:layout>
        <c:manualLayout>
          <c:xMode val="edge"/>
          <c:yMode val="edge"/>
          <c:x val="0.18105449041139896"/>
          <c:y val="9.050105506965921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ZA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45326024046671E-2"/>
          <c:y val="0.13033495183819732"/>
          <c:w val="0.37974081775447649"/>
          <c:h val="0.7351091024727695"/>
        </c:manualLayout>
      </c:layout>
      <c:lineChart>
        <c:grouping val="standar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Astoria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Sheet2!$A$5:$A$20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Sheet2!$B$5:$B$20</c:f>
              <c:numCache>
                <c:formatCode>"R"#\ ##0.00</c:formatCode>
                <c:ptCount val="15"/>
                <c:pt idx="1">
                  <c:v>4167</c:v>
                </c:pt>
                <c:pt idx="2">
                  <c:v>4940</c:v>
                </c:pt>
                <c:pt idx="3">
                  <c:v>5054</c:v>
                </c:pt>
                <c:pt idx="4">
                  <c:v>5243</c:v>
                </c:pt>
                <c:pt idx="5">
                  <c:v>3413</c:v>
                </c:pt>
                <c:pt idx="6">
                  <c:v>3434</c:v>
                </c:pt>
                <c:pt idx="7">
                  <c:v>3456</c:v>
                </c:pt>
                <c:pt idx="8">
                  <c:v>3315</c:v>
                </c:pt>
                <c:pt idx="9">
                  <c:v>3415</c:v>
                </c:pt>
                <c:pt idx="10">
                  <c:v>3599</c:v>
                </c:pt>
                <c:pt idx="11">
                  <c:v>3402</c:v>
                </c:pt>
                <c:pt idx="12">
                  <c:v>3451</c:v>
                </c:pt>
                <c:pt idx="13">
                  <c:v>3560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63-420D-A118-44030637282F}"/>
            </c:ext>
          </c:extLst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Hell's Kitchen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Sheet2!$A$5:$A$20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Sheet2!$C$5:$C$20</c:f>
              <c:numCache>
                <c:formatCode>"R"#\ ##0.00</c:formatCode>
                <c:ptCount val="15"/>
                <c:pt idx="0">
                  <c:v>1671</c:v>
                </c:pt>
                <c:pt idx="1">
                  <c:v>3439</c:v>
                </c:pt>
                <c:pt idx="2">
                  <c:v>6877</c:v>
                </c:pt>
                <c:pt idx="3">
                  <c:v>6723</c:v>
                </c:pt>
                <c:pt idx="4">
                  <c:v>6935</c:v>
                </c:pt>
                <c:pt idx="5">
                  <c:v>3584</c:v>
                </c:pt>
                <c:pt idx="6">
                  <c:v>2435</c:v>
                </c:pt>
                <c:pt idx="7">
                  <c:v>2625</c:v>
                </c:pt>
                <c:pt idx="8">
                  <c:v>2754</c:v>
                </c:pt>
                <c:pt idx="9">
                  <c:v>2505</c:v>
                </c:pt>
                <c:pt idx="10">
                  <c:v>2691</c:v>
                </c:pt>
                <c:pt idx="11">
                  <c:v>2818</c:v>
                </c:pt>
                <c:pt idx="12">
                  <c:v>2608</c:v>
                </c:pt>
                <c:pt idx="13">
                  <c:v>2401</c:v>
                </c:pt>
                <c:pt idx="14">
                  <c:v>528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63-420D-A118-44030637282F}"/>
            </c:ext>
          </c:extLst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Lower Manhattan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Sheet2!$A$5:$A$20</c:f>
              <c:strCache>
                <c:ptCount val="1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</c:strCache>
            </c:strRef>
          </c:cat>
          <c:val>
            <c:numRef>
              <c:f>Sheet2!$D$5:$D$20</c:f>
              <c:numCache>
                <c:formatCode>"R"#\ ##0.00</c:formatCode>
                <c:ptCount val="15"/>
                <c:pt idx="0">
                  <c:v>2909</c:v>
                </c:pt>
                <c:pt idx="1">
                  <c:v>5770</c:v>
                </c:pt>
                <c:pt idx="2">
                  <c:v>5749</c:v>
                </c:pt>
                <c:pt idx="3">
                  <c:v>5891</c:v>
                </c:pt>
                <c:pt idx="4">
                  <c:v>6266</c:v>
                </c:pt>
                <c:pt idx="5">
                  <c:v>2754</c:v>
                </c:pt>
                <c:pt idx="6">
                  <c:v>2825</c:v>
                </c:pt>
                <c:pt idx="7">
                  <c:v>2633</c:v>
                </c:pt>
                <c:pt idx="8">
                  <c:v>2860</c:v>
                </c:pt>
                <c:pt idx="9">
                  <c:v>3051</c:v>
                </c:pt>
                <c:pt idx="10">
                  <c:v>2803</c:v>
                </c:pt>
                <c:pt idx="11">
                  <c:v>2521</c:v>
                </c:pt>
                <c:pt idx="12">
                  <c:v>1427</c:v>
                </c:pt>
                <c:pt idx="13">
                  <c:v>125</c:v>
                </c:pt>
                <c:pt idx="14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63-420D-A118-440306372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2629552"/>
        <c:axId val="2112625232"/>
      </c:lineChart>
      <c:catAx>
        <c:axId val="211262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625232"/>
        <c:crosses val="autoZero"/>
        <c:auto val="1"/>
        <c:lblAlgn val="ctr"/>
        <c:lblOffset val="100"/>
        <c:noMultiLvlLbl val="0"/>
      </c:catAx>
      <c:valAx>
        <c:axId val="211262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&quot;#\ 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6295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46130744138834961"/>
          <c:y val="0.3562351480258516"/>
          <c:w val="0.12567628827372798"/>
          <c:h val="0.14358682584031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[Final_2025-10-29-2259 (1).csv.xlsx]Sheet3!PivotTable3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/>
              <a:t>Revenue</a:t>
            </a:r>
            <a:r>
              <a:rPr lang="en-ZA" baseline="0"/>
              <a:t> by Time of Day</a:t>
            </a:r>
            <a:endParaRPr lang="en-ZA"/>
          </a:p>
        </c:rich>
      </c:tx>
      <c:layout>
        <c:manualLayout>
          <c:xMode val="edge"/>
          <c:yMode val="edge"/>
          <c:x val="0.34254155730533686"/>
          <c:y val="5.34204984088388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ZA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433792650918637"/>
          <c:y val="0.20707083378975372"/>
          <c:w val="0.68236986001749778"/>
          <c:h val="0.722113954505686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Afternnon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Sheet3!$A$5:$A$8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Sheet3!$B$5:$B$8</c:f>
              <c:numCache>
                <c:formatCode>General</c:formatCode>
                <c:ptCount val="3"/>
                <c:pt idx="0">
                  <c:v>17219</c:v>
                </c:pt>
                <c:pt idx="1">
                  <c:v>13010</c:v>
                </c:pt>
                <c:pt idx="2">
                  <c:v>14172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23-48E8-A06B-93512A36946B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Evening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Sheet3!$A$5:$A$8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Sheet3!$C$5:$C$8</c:f>
              <c:numCache>
                <c:formatCode>General</c:formatCode>
                <c:ptCount val="3"/>
                <c:pt idx="0">
                  <c:v>10413</c:v>
                </c:pt>
                <c:pt idx="1">
                  <c:v>8355</c:v>
                </c:pt>
                <c:pt idx="2">
                  <c:v>4148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23-48E8-A06B-93512A36946B}"/>
            </c:ext>
          </c:extLst>
        </c:ser>
        <c:ser>
          <c:idx val="2"/>
          <c:order val="2"/>
          <c:tx>
            <c:strRef>
              <c:f>Sheet3!$D$3:$D$4</c:f>
              <c:strCache>
                <c:ptCount val="1"/>
                <c:pt idx="0">
                  <c:v>Morning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Sheet3!$A$5:$A$8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Sheet3!$D$5:$D$8</c:f>
              <c:numCache>
                <c:formatCode>General</c:formatCode>
                <c:ptCount val="3"/>
                <c:pt idx="0">
                  <c:v>22817</c:v>
                </c:pt>
                <c:pt idx="1">
                  <c:v>29229</c:v>
                </c:pt>
                <c:pt idx="2">
                  <c:v>29339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23-48E8-A06B-93512A369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9608016"/>
        <c:axId val="1989608976"/>
      </c:barChart>
      <c:catAx>
        <c:axId val="198960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9608976"/>
        <c:crosses val="autoZero"/>
        <c:auto val="1"/>
        <c:lblAlgn val="ctr"/>
        <c:lblOffset val="100"/>
        <c:noMultiLvlLbl val="0"/>
      </c:catAx>
      <c:valAx>
        <c:axId val="198960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9608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948556430446208"/>
          <c:y val="0.33753479627156707"/>
          <c:w val="0.15662554680664917"/>
          <c:h val="0.169005640483925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[Final_2025-10-29-2259 (1).csv.xlsx]Total Sales by Product Categor!PivotTable13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sz="1400" b="0" i="0" u="none" strike="noStrike" baseline="0"/>
              <a:t>Total Sales by Product Category</a:t>
            </a:r>
            <a:endParaRPr lang="en-Z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ZA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441843216945484"/>
          <c:y val="0.10551971326164873"/>
          <c:w val="0.67591904570227568"/>
          <c:h val="0.827889933113199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'Total Sales by Product Categor'!$B$3</c:f>
              <c:strCache>
                <c:ptCount val="1"/>
                <c:pt idx="0">
                  <c:v>Total number of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'Total Sales by Product Categor'!$A$4:$A$13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'Total Sales by Product Categor'!$B$4:$B$13</c:f>
              <c:numCache>
                <c:formatCode>General</c:formatCode>
                <c:ptCount val="9"/>
                <c:pt idx="0">
                  <c:v>22796</c:v>
                </c:pt>
                <c:pt idx="1">
                  <c:v>747</c:v>
                </c:pt>
                <c:pt idx="2">
                  <c:v>58416</c:v>
                </c:pt>
                <c:pt idx="3">
                  <c:v>1753</c:v>
                </c:pt>
                <c:pt idx="4">
                  <c:v>11468</c:v>
                </c:pt>
                <c:pt idx="5">
                  <c:v>6790</c:v>
                </c:pt>
                <c:pt idx="6">
                  <c:v>1210</c:v>
                </c:pt>
                <c:pt idx="7">
                  <c:v>487</c:v>
                </c:pt>
                <c:pt idx="8">
                  <c:v>45449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F8-47CA-AB55-FC87CC469F55}"/>
            </c:ext>
          </c:extLst>
        </c:ser>
        <c:ser>
          <c:idx val="1"/>
          <c:order val="1"/>
          <c:tx>
            <c:strRef>
              <c:f>'Total Sales by Product Categor'!$C$3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'Total Sales by Product Categor'!$A$4:$A$13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'Total Sales by Product Categor'!$C$4:$C$13</c:f>
              <c:numCache>
                <c:formatCode>"R"#\ ##0.00</c:formatCode>
                <c:ptCount val="9"/>
                <c:pt idx="0">
                  <c:v>22534</c:v>
                </c:pt>
                <c:pt idx="1">
                  <c:v>747</c:v>
                </c:pt>
                <c:pt idx="2">
                  <c:v>58303</c:v>
                </c:pt>
                <c:pt idx="3">
                  <c:v>1753</c:v>
                </c:pt>
                <c:pt idx="4">
                  <c:v>11462</c:v>
                </c:pt>
                <c:pt idx="5">
                  <c:v>6787</c:v>
                </c:pt>
                <c:pt idx="6">
                  <c:v>1210</c:v>
                </c:pt>
                <c:pt idx="7">
                  <c:v>487</c:v>
                </c:pt>
                <c:pt idx="8">
                  <c:v>45419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F8-47CA-AB55-FC87CC469F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43460048"/>
        <c:axId val="2143443728"/>
      </c:barChart>
      <c:catAx>
        <c:axId val="2143460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443728"/>
        <c:crosses val="autoZero"/>
        <c:auto val="1"/>
        <c:lblAlgn val="ctr"/>
        <c:lblOffset val="100"/>
        <c:noMultiLvlLbl val="0"/>
      </c:catAx>
      <c:valAx>
        <c:axId val="2143443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46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[Final_2025-10-29-2259 (1).csv.xlsx]Total Sales by Product  type!PivotTable14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sz="1400" b="0" i="0" u="none" strike="noStrike" baseline="0"/>
              <a:t>Total Sales by Product Type</a:t>
            </a:r>
            <a:endParaRPr lang="en-Z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ZA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05936963256315"/>
          <c:y val="0.12036416246962611"/>
          <c:w val="0.69467297679203899"/>
          <c:h val="0.68114674945793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'Total Sales by Product  type'!$B$3</c:f>
              <c:strCache>
                <c:ptCount val="1"/>
                <c:pt idx="0">
                  <c:v>Sum of NUMBER_OF_SALES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'Total Sales by Product  type'!$A$4:$A$34</c:f>
              <c:strCache>
                <c:ptCount val="30"/>
                <c:pt idx="0">
                  <c:v>Barista Espresso</c:v>
                </c:pt>
                <c:pt idx="1">
                  <c:v>Biscotti</c:v>
                </c:pt>
                <c:pt idx="2">
                  <c:v>Black tea</c:v>
                </c:pt>
                <c:pt idx="3">
                  <c:v>Brewed Black tea</c:v>
                </c:pt>
                <c:pt idx="4">
                  <c:v>Brewed Chai tea</c:v>
                </c:pt>
                <c:pt idx="5">
                  <c:v>Brewed Green tea</c:v>
                </c:pt>
                <c:pt idx="6">
                  <c:v>Brewed herbal tea</c:v>
                </c:pt>
                <c:pt idx="7">
                  <c:v>Chai tea</c:v>
                </c:pt>
                <c:pt idx="8">
                  <c:v>Clothing</c:v>
                </c:pt>
                <c:pt idx="9">
                  <c:v>Drinking Chocolate</c:v>
                </c:pt>
                <c:pt idx="10">
                  <c:v>Drip coffee</c:v>
                </c:pt>
                <c:pt idx="11">
                  <c:v>Espresso Beans</c:v>
                </c:pt>
                <c:pt idx="12">
                  <c:v>Gourmet Beans</c:v>
                </c:pt>
                <c:pt idx="13">
                  <c:v>Gourmet brewed coffee</c:v>
                </c:pt>
                <c:pt idx="14">
                  <c:v>Green beans</c:v>
                </c:pt>
                <c:pt idx="15">
                  <c:v>Green tea</c:v>
                </c:pt>
                <c:pt idx="16">
                  <c:v>Herbal tea</c:v>
                </c:pt>
                <c:pt idx="17">
                  <c:v>Hot chocolate</c:v>
                </c:pt>
                <c:pt idx="18">
                  <c:v>House blend Beans</c:v>
                </c:pt>
                <c:pt idx="19">
                  <c:v>Housewares</c:v>
                </c:pt>
                <c:pt idx="20">
                  <c:v>Organic Beans</c:v>
                </c:pt>
                <c:pt idx="21">
                  <c:v>Organic brewed coffee</c:v>
                </c:pt>
                <c:pt idx="22">
                  <c:v>Organic Chocolate</c:v>
                </c:pt>
                <c:pt idx="23">
                  <c:v>Pastry</c:v>
                </c:pt>
                <c:pt idx="24">
                  <c:v>Premium Beans</c:v>
                </c:pt>
                <c:pt idx="25">
                  <c:v>Premium brewed coffee</c:v>
                </c:pt>
                <c:pt idx="26">
                  <c:v>Regular syrup</c:v>
                </c:pt>
                <c:pt idx="27">
                  <c:v>Scone</c:v>
                </c:pt>
                <c:pt idx="28">
                  <c:v>Sugar free syrup</c:v>
                </c:pt>
                <c:pt idx="29">
                  <c:v>(blank)</c:v>
                </c:pt>
              </c:strCache>
            </c:strRef>
          </c:cat>
          <c:val>
            <c:numRef>
              <c:f>'Total Sales by Product  type'!$B$4:$B$34</c:f>
              <c:numCache>
                <c:formatCode>General</c:formatCode>
                <c:ptCount val="30"/>
                <c:pt idx="0">
                  <c:v>16403</c:v>
                </c:pt>
                <c:pt idx="1">
                  <c:v>5711</c:v>
                </c:pt>
                <c:pt idx="2">
                  <c:v>303</c:v>
                </c:pt>
                <c:pt idx="3">
                  <c:v>11350</c:v>
                </c:pt>
                <c:pt idx="4">
                  <c:v>17183</c:v>
                </c:pt>
                <c:pt idx="5">
                  <c:v>5671</c:v>
                </c:pt>
                <c:pt idx="6">
                  <c:v>11245</c:v>
                </c:pt>
                <c:pt idx="7">
                  <c:v>443</c:v>
                </c:pt>
                <c:pt idx="8">
                  <c:v>221</c:v>
                </c:pt>
                <c:pt idx="9">
                  <c:v>266</c:v>
                </c:pt>
                <c:pt idx="10">
                  <c:v>8477</c:v>
                </c:pt>
                <c:pt idx="11">
                  <c:v>319</c:v>
                </c:pt>
                <c:pt idx="12">
                  <c:v>366</c:v>
                </c:pt>
                <c:pt idx="13">
                  <c:v>16912</c:v>
                </c:pt>
                <c:pt idx="14">
                  <c:v>134</c:v>
                </c:pt>
                <c:pt idx="15">
                  <c:v>159</c:v>
                </c:pt>
                <c:pt idx="16">
                  <c:v>305</c:v>
                </c:pt>
                <c:pt idx="17">
                  <c:v>11468</c:v>
                </c:pt>
                <c:pt idx="18">
                  <c:v>183</c:v>
                </c:pt>
                <c:pt idx="19">
                  <c:v>526</c:v>
                </c:pt>
                <c:pt idx="20">
                  <c:v>415</c:v>
                </c:pt>
                <c:pt idx="21">
                  <c:v>8489</c:v>
                </c:pt>
                <c:pt idx="22">
                  <c:v>221</c:v>
                </c:pt>
                <c:pt idx="23">
                  <c:v>6912</c:v>
                </c:pt>
                <c:pt idx="24">
                  <c:v>336</c:v>
                </c:pt>
                <c:pt idx="25">
                  <c:v>8135</c:v>
                </c:pt>
                <c:pt idx="26">
                  <c:v>4979</c:v>
                </c:pt>
                <c:pt idx="27">
                  <c:v>10173</c:v>
                </c:pt>
                <c:pt idx="28">
                  <c:v>1811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D1-4D5B-92DB-5457BA131BE4}"/>
            </c:ext>
          </c:extLst>
        </c:ser>
        <c:ser>
          <c:idx val="1"/>
          <c:order val="1"/>
          <c:tx>
            <c:strRef>
              <c:f>'Total Sales by Product  type'!$C$3</c:f>
              <c:strCache>
                <c:ptCount val="1"/>
                <c:pt idx="0">
                  <c:v>Count of REVENUE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'Total Sales by Product  type'!$A$4:$A$34</c:f>
              <c:strCache>
                <c:ptCount val="30"/>
                <c:pt idx="0">
                  <c:v>Barista Espresso</c:v>
                </c:pt>
                <c:pt idx="1">
                  <c:v>Biscotti</c:v>
                </c:pt>
                <c:pt idx="2">
                  <c:v>Black tea</c:v>
                </c:pt>
                <c:pt idx="3">
                  <c:v>Brewed Black tea</c:v>
                </c:pt>
                <c:pt idx="4">
                  <c:v>Brewed Chai tea</c:v>
                </c:pt>
                <c:pt idx="5">
                  <c:v>Brewed Green tea</c:v>
                </c:pt>
                <c:pt idx="6">
                  <c:v>Brewed herbal tea</c:v>
                </c:pt>
                <c:pt idx="7">
                  <c:v>Chai tea</c:v>
                </c:pt>
                <c:pt idx="8">
                  <c:v>Clothing</c:v>
                </c:pt>
                <c:pt idx="9">
                  <c:v>Drinking Chocolate</c:v>
                </c:pt>
                <c:pt idx="10">
                  <c:v>Drip coffee</c:v>
                </c:pt>
                <c:pt idx="11">
                  <c:v>Espresso Beans</c:v>
                </c:pt>
                <c:pt idx="12">
                  <c:v>Gourmet Beans</c:v>
                </c:pt>
                <c:pt idx="13">
                  <c:v>Gourmet brewed coffee</c:v>
                </c:pt>
                <c:pt idx="14">
                  <c:v>Green beans</c:v>
                </c:pt>
                <c:pt idx="15">
                  <c:v>Green tea</c:v>
                </c:pt>
                <c:pt idx="16">
                  <c:v>Herbal tea</c:v>
                </c:pt>
                <c:pt idx="17">
                  <c:v>Hot chocolate</c:v>
                </c:pt>
                <c:pt idx="18">
                  <c:v>House blend Beans</c:v>
                </c:pt>
                <c:pt idx="19">
                  <c:v>Housewares</c:v>
                </c:pt>
                <c:pt idx="20">
                  <c:v>Organic Beans</c:v>
                </c:pt>
                <c:pt idx="21">
                  <c:v>Organic brewed coffee</c:v>
                </c:pt>
                <c:pt idx="22">
                  <c:v>Organic Chocolate</c:v>
                </c:pt>
                <c:pt idx="23">
                  <c:v>Pastry</c:v>
                </c:pt>
                <c:pt idx="24">
                  <c:v>Premium Beans</c:v>
                </c:pt>
                <c:pt idx="25">
                  <c:v>Premium brewed coffee</c:v>
                </c:pt>
                <c:pt idx="26">
                  <c:v>Regular syrup</c:v>
                </c:pt>
                <c:pt idx="27">
                  <c:v>Scone</c:v>
                </c:pt>
                <c:pt idx="28">
                  <c:v>Sugar free syrup</c:v>
                </c:pt>
                <c:pt idx="29">
                  <c:v>(blank)</c:v>
                </c:pt>
              </c:strCache>
            </c:strRef>
          </c:cat>
          <c:val>
            <c:numRef>
              <c:f>'Total Sales by Product  type'!$C$4:$C$34</c:f>
              <c:numCache>
                <c:formatCode>General</c:formatCode>
                <c:ptCount val="30"/>
                <c:pt idx="0">
                  <c:v>16311</c:v>
                </c:pt>
                <c:pt idx="1">
                  <c:v>5711</c:v>
                </c:pt>
                <c:pt idx="2">
                  <c:v>303</c:v>
                </c:pt>
                <c:pt idx="3">
                  <c:v>11342</c:v>
                </c:pt>
                <c:pt idx="4">
                  <c:v>17169</c:v>
                </c:pt>
                <c:pt idx="5">
                  <c:v>5667</c:v>
                </c:pt>
                <c:pt idx="6">
                  <c:v>11241</c:v>
                </c:pt>
                <c:pt idx="7">
                  <c:v>443</c:v>
                </c:pt>
                <c:pt idx="8">
                  <c:v>221</c:v>
                </c:pt>
                <c:pt idx="9">
                  <c:v>266</c:v>
                </c:pt>
                <c:pt idx="10">
                  <c:v>8465</c:v>
                </c:pt>
                <c:pt idx="11">
                  <c:v>319</c:v>
                </c:pt>
                <c:pt idx="12">
                  <c:v>366</c:v>
                </c:pt>
                <c:pt idx="13">
                  <c:v>16907</c:v>
                </c:pt>
                <c:pt idx="14">
                  <c:v>134</c:v>
                </c:pt>
                <c:pt idx="15">
                  <c:v>159</c:v>
                </c:pt>
                <c:pt idx="16">
                  <c:v>305</c:v>
                </c:pt>
                <c:pt idx="17">
                  <c:v>11462</c:v>
                </c:pt>
                <c:pt idx="18">
                  <c:v>183</c:v>
                </c:pt>
                <c:pt idx="19">
                  <c:v>526</c:v>
                </c:pt>
                <c:pt idx="20">
                  <c:v>415</c:v>
                </c:pt>
                <c:pt idx="21">
                  <c:v>8488</c:v>
                </c:pt>
                <c:pt idx="22">
                  <c:v>221</c:v>
                </c:pt>
                <c:pt idx="23">
                  <c:v>6667</c:v>
                </c:pt>
                <c:pt idx="24">
                  <c:v>336</c:v>
                </c:pt>
                <c:pt idx="25">
                  <c:v>8132</c:v>
                </c:pt>
                <c:pt idx="26">
                  <c:v>4977</c:v>
                </c:pt>
                <c:pt idx="27">
                  <c:v>10156</c:v>
                </c:pt>
                <c:pt idx="28">
                  <c:v>1810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D1-4D5B-92DB-5457BA131B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244863"/>
        <c:axId val="89242463"/>
      </c:barChart>
      <c:catAx>
        <c:axId val="89244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242463"/>
        <c:crosses val="autoZero"/>
        <c:auto val="1"/>
        <c:lblAlgn val="ctr"/>
        <c:lblOffset val="100"/>
        <c:noMultiLvlLbl val="0"/>
      </c:catAx>
      <c:valAx>
        <c:axId val="89242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244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[Final_2025-10-29-2259 (1).csv.xlsx]Revenue by time of day !PivotTable10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sz="1400" b="0" i="0" u="none" strike="noStrike" baseline="0"/>
              <a:t>Revenue by Time of Day</a:t>
            </a:r>
            <a:endParaRPr lang="en-US"/>
          </a:p>
        </c:rich>
      </c:tx>
      <c:layout>
        <c:manualLayout>
          <c:xMode val="edge"/>
          <c:yMode val="edge"/>
          <c:x val="0.33771522309711288"/>
          <c:y val="6.33794609629020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378237095363079"/>
          <c:y val="0.23258706467661688"/>
          <c:w val="0.73909208223972001"/>
          <c:h val="0.695200914717749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'Revenue by time of day 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'Revenue by time of day '!$A$4:$A$7</c:f>
              <c:strCache>
                <c:ptCount val="3"/>
                <c:pt idx="0">
                  <c:v>Afternnon</c:v>
                </c:pt>
                <c:pt idx="1">
                  <c:v>Evening</c:v>
                </c:pt>
                <c:pt idx="2">
                  <c:v>Morning</c:v>
                </c:pt>
              </c:strCache>
            </c:strRef>
          </c:cat>
          <c:val>
            <c:numRef>
              <c:f>'Revenue by time of day '!$B$4:$B$7</c:f>
              <c:numCache>
                <c:formatCode>General</c:formatCode>
                <c:ptCount val="3"/>
                <c:pt idx="0">
                  <c:v>44401</c:v>
                </c:pt>
                <c:pt idx="1">
                  <c:v>22916</c:v>
                </c:pt>
                <c:pt idx="2">
                  <c:v>81385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CD-49BC-8126-9017F0292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68319"/>
        <c:axId val="9269279"/>
      </c:barChart>
      <c:catAx>
        <c:axId val="9268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9279"/>
        <c:crosses val="autoZero"/>
        <c:auto val="1"/>
        <c:lblAlgn val="ctr"/>
        <c:lblOffset val="100"/>
        <c:noMultiLvlLbl val="0"/>
      </c:catAx>
      <c:valAx>
        <c:axId val="9269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8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[Final_2025-10-29-2259 (1).csv.xlsx]Total sales by t!PivotTable9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ZA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Total sales by time buckets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4.9101928591842162E-2"/>
          <c:y val="0.1803728969092924"/>
          <c:w val="0.59557471946355411"/>
          <c:h val="0.76034664664065144"/>
        </c:manualLayout>
      </c:layout>
      <c:doughnutChart>
        <c:varyColors val="1"/>
        <c:ser>
          <c:idx val="0"/>
          <c:order val="0"/>
          <c:tx>
            <c:strRef>
              <c:f>'Total sales by t'!$B$3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BD-4B5B-A4A7-38A51A3E2B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BD-4B5B-A4A7-38A51A3E2B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BD-4B5B-A4A7-38A51A3E2B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BD-4B5B-A4A7-38A51A3E2B16}"/>
              </c:ext>
            </c:extLst>
          </c:dPt>
          <c:cat>
            <c:strRef>
              <c:f>'Total sales by t'!$A$4:$A$7</c:f>
              <c:strCache>
                <c:ptCount val="3"/>
                <c:pt idx="0">
                  <c:v>Afternnon</c:v>
                </c:pt>
                <c:pt idx="1">
                  <c:v>Evening</c:v>
                </c:pt>
                <c:pt idx="2">
                  <c:v>Morning</c:v>
                </c:pt>
              </c:strCache>
            </c:strRef>
          </c:cat>
          <c:val>
            <c:numRef>
              <c:f>'Total sales by t'!$B$4:$B$7</c:f>
              <c:numCache>
                <c:formatCode>General</c:formatCode>
                <c:ptCount val="3"/>
                <c:pt idx="0">
                  <c:v>44401</c:v>
                </c:pt>
                <c:pt idx="1">
                  <c:v>22916</c:v>
                </c:pt>
                <c:pt idx="2">
                  <c:v>81385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BD-4B5B-A4A7-38A51A3E2B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789066481952718"/>
          <c:y val="0.44239019997197732"/>
          <c:w val="0.15201369985439553"/>
          <c:h val="0.172354179703496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86269896771757"/>
          <c:y val="0.11570247933884298"/>
          <c:w val="0.73949558084781142"/>
          <c:h val="0.81818181818181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33-4286-8D74-E55D03290DE7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133-4286-8D74-E55D03290DE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0.21</c:v>
                </c:pt>
                <c:pt idx="1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33-4286-8D74-E55D03290D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83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1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A31D5-DE7D-F1A2-4F96-4F6E6836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104E5-B54C-9914-3D6A-93F4DBC91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EA68C-327C-2185-CCB3-26AFC85C6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B3630-3D0B-E636-02C1-6ED75C7FC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7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Relationship Id="rId9" Type="http://schemas.openxmlformats.org/officeDocument/2006/relationships/chart" Target="../charts/char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8351"/>
            <a:ext cx="10515600" cy="762338"/>
          </a:xfrm>
        </p:spPr>
        <p:txBody>
          <a:bodyPr/>
          <a:lstStyle/>
          <a:p>
            <a:r>
              <a:rPr lang="en-US" dirty="0"/>
              <a:t>SALES ANALYSIS PRESENATATION</a:t>
            </a:r>
          </a:p>
        </p:txBody>
      </p:sp>
      <p:pic>
        <p:nvPicPr>
          <p:cNvPr id="67" name="Picture Placeholder 66" descr="Logo&#10;">
            <a:extLst>
              <a:ext uri="{FF2B5EF4-FFF2-40B4-BE49-F238E27FC236}">
                <a16:creationId xmlns:a16="http://schemas.microsoft.com/office/drawing/2014/main" id="{B1DE02D0-D0E0-5DCE-FE1E-13D33FBBE4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lum bright="1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605" r="13605"/>
          <a:stretch/>
        </p:blipFill>
        <p:spPr>
          <a:xfrm>
            <a:off x="4381500" y="1500330"/>
            <a:ext cx="3429000" cy="3255264"/>
          </a:xfr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35844AC7-E488-709F-E66B-3FB7077D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0" y="1575739"/>
            <a:ext cx="3200400" cy="320040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5115C-D1E2-3508-77A4-95AAF1B9A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FDCA-6CF8-1280-D699-DC25D83B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26" y="134285"/>
            <a:ext cx="10295108" cy="638050"/>
          </a:xfrm>
        </p:spPr>
        <p:txBody>
          <a:bodyPr>
            <a:normAutofit/>
          </a:bodyPr>
          <a:lstStyle/>
          <a:p>
            <a:r>
              <a:rPr lang="en-ZA" sz="2800" dirty="0"/>
              <a:t>ANALYSIS: The "Golden Hours"</a:t>
            </a: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B928E50E-8A15-15A2-93A4-829B4A9D42D0}"/>
              </a:ext>
            </a:extLst>
          </p:cNvPr>
          <p:cNvSpPr txBox="1">
            <a:spLocks/>
          </p:cNvSpPr>
          <p:nvPr/>
        </p:nvSpPr>
        <p:spPr>
          <a:xfrm>
            <a:off x="543042" y="5713954"/>
            <a:ext cx="11174822" cy="11440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+mj-lt"/>
              </a:rPr>
              <a:t>Suggestions:</a:t>
            </a:r>
          </a:p>
          <a:p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Ensure peak staffing from 7 AM to 11 AM to serve customers as </a:t>
            </a:r>
            <a:r>
              <a:rPr lang="en-US" sz="1200" i="1" dirty="0"/>
              <a:t>fast</a:t>
            </a:r>
            <a:r>
              <a:rPr lang="en-US" sz="1200" dirty="0"/>
              <a:t> as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Possibly apply an "Afternoon Recharge" special (e.g., "Half-price Chai Lattes" or "Tea Time Combo") from 2 PM to 4 PM.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996B9C4-D880-8272-1481-55FAD9B803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1642368"/>
              </p:ext>
            </p:extLst>
          </p:nvPr>
        </p:nvGraphicFramePr>
        <p:xfrm>
          <a:off x="6455133" y="1513840"/>
          <a:ext cx="4572000" cy="4084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0BE868D6-15BE-40D8-C7CF-767A54CB96F0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3078693623"/>
              </p:ext>
            </p:extLst>
          </p:nvPr>
        </p:nvGraphicFramePr>
        <p:xfrm>
          <a:off x="762033" y="1797426"/>
          <a:ext cx="4710707" cy="3689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CD468C49-0B19-63FA-F6F2-545EBE328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35" y="767856"/>
            <a:ext cx="117178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b="1" dirty="0">
                <a:solidFill>
                  <a:schemeClr val="accent2"/>
                </a:solidFill>
              </a:rPr>
              <a:t>The Afternoon is a "Dead-Zone":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/>
              <a:t>After the morning peak, revenue stays flat and low for the rest of the day. This pattern is consistent across all store locations.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/>
              <a:t>The "Time Buckets" graph shows that the </a:t>
            </a:r>
            <a:r>
              <a:rPr lang="en-US" sz="1400" b="1" dirty="0">
                <a:solidFill>
                  <a:schemeClr val="accent2"/>
                </a:solidFill>
              </a:rPr>
              <a:t>Morning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/>
              <a:t>drives the vast majority of our sales.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67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638050"/>
          </a:xfrm>
        </p:spPr>
        <p:txBody>
          <a:bodyPr>
            <a:normAutofit/>
          </a:bodyPr>
          <a:lstStyle/>
          <a:p>
            <a:r>
              <a:rPr lang="en-US" sz="2800" dirty="0"/>
              <a:t>Our Path Forward: Insights &amp; Strategy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056B130-2AE4-D407-88D2-E2CE9FECD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9182" y="1804108"/>
            <a:ext cx="10252763" cy="356556"/>
          </a:xfrm>
        </p:spPr>
        <p:txBody>
          <a:bodyPr/>
          <a:lstStyle/>
          <a:p>
            <a:r>
              <a:rPr lang="en-US" dirty="0"/>
              <a:t>Key Insights: What We Learned</a:t>
            </a:r>
          </a:p>
        </p:txBody>
      </p:sp>
      <p:graphicFrame>
        <p:nvGraphicFramePr>
          <p:cNvPr id="18" name="Chart Placeholder 17">
            <a:extLst>
              <a:ext uri="{FF2B5EF4-FFF2-40B4-BE49-F238E27FC236}">
                <a16:creationId xmlns:a16="http://schemas.microsoft.com/office/drawing/2014/main" id="{F4BE1A61-BBFF-9D21-F556-C51E07B8E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3"/>
            <p:extLst>
              <p:ext uri="{D42A27DB-BD31-4B8C-83A1-F6EECF244321}">
                <p14:modId xmlns:p14="http://schemas.microsoft.com/office/powerpoint/2010/main" val="1002193741"/>
              </p:ext>
            </p:extLst>
          </p:nvPr>
        </p:nvGraphicFramePr>
        <p:xfrm>
          <a:off x="1453555" y="3148709"/>
          <a:ext cx="1700213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68E74A-2B5D-2430-D90C-DC8EE17F20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73902" y="3708327"/>
            <a:ext cx="659517" cy="428380"/>
          </a:xfrm>
        </p:spPr>
        <p:txBody>
          <a:bodyPr>
            <a:normAutofit/>
          </a:bodyPr>
          <a:lstStyle/>
          <a:p>
            <a:r>
              <a:rPr lang="en-US" dirty="0"/>
              <a:t>#1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3BEBA-77A8-EBE0-3758-581E5B62F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04" y="4685409"/>
            <a:ext cx="3569293" cy="89774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1. Our top sellers are Chai Tea &amp; Hot Chocolate.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3" name="Chart Placeholder 17">
            <a:extLst>
              <a:ext uri="{FF2B5EF4-FFF2-40B4-BE49-F238E27FC236}">
                <a16:creationId xmlns:a16="http://schemas.microsoft.com/office/drawing/2014/main" id="{0A06C4D8-04C8-E6F5-CA66-11B6A740D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6"/>
            <p:extLst>
              <p:ext uri="{D42A27DB-BD31-4B8C-83A1-F6EECF244321}">
                <p14:modId xmlns:p14="http://schemas.microsoft.com/office/powerpoint/2010/main" val="1296929502"/>
              </p:ext>
            </p:extLst>
          </p:nvPr>
        </p:nvGraphicFramePr>
        <p:xfrm>
          <a:off x="9383968" y="3087030"/>
          <a:ext cx="1330812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4D6D7A-BD49-5807-3C68-AF1342173E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3227" y="3562540"/>
            <a:ext cx="761537" cy="522860"/>
          </a:xfrm>
        </p:spPr>
        <p:txBody>
          <a:bodyPr/>
          <a:lstStyle/>
          <a:p>
            <a:r>
              <a:rPr lang="en-US" dirty="0"/>
              <a:t>75%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9569" y="6871995"/>
            <a:ext cx="1849061" cy="459076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4" name="Chart Placeholder 17">
            <a:extLst>
              <a:ext uri="{FF2B5EF4-FFF2-40B4-BE49-F238E27FC236}">
                <a16:creationId xmlns:a16="http://schemas.microsoft.com/office/drawing/2014/main" id="{6F89D5A8-06E0-BABF-43FD-B655E57E2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7"/>
            <p:extLst>
              <p:ext uri="{D42A27DB-BD31-4B8C-83A1-F6EECF244321}">
                <p14:modId xmlns:p14="http://schemas.microsoft.com/office/powerpoint/2010/main" val="3637318729"/>
              </p:ext>
            </p:extLst>
          </p:nvPr>
        </p:nvGraphicFramePr>
        <p:xfrm>
          <a:off x="5344665" y="3148709"/>
          <a:ext cx="1701800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2525F4-2FCE-11BB-92D3-8D67D28890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31370" y="3574059"/>
            <a:ext cx="928389" cy="642687"/>
          </a:xfrm>
        </p:spPr>
        <p:txBody>
          <a:bodyPr/>
          <a:lstStyle/>
          <a:p>
            <a:r>
              <a:rPr lang="en-US" dirty="0"/>
              <a:t>50%</a:t>
            </a:r>
          </a:p>
        </p:txBody>
      </p:sp>
      <p:graphicFrame>
        <p:nvGraphicFramePr>
          <p:cNvPr id="84" name="Chart Placeholder 17">
            <a:extLst>
              <a:ext uri="{FF2B5EF4-FFF2-40B4-BE49-F238E27FC236}">
                <a16:creationId xmlns:a16="http://schemas.microsoft.com/office/drawing/2014/main" id="{329DAA59-89A1-6A47-88B5-326B00C3A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8"/>
            <p:extLst>
              <p:ext uri="{D42A27DB-BD31-4B8C-83A1-F6EECF244321}">
                <p14:modId xmlns:p14="http://schemas.microsoft.com/office/powerpoint/2010/main" val="1237448643"/>
              </p:ext>
            </p:extLst>
          </p:nvPr>
        </p:nvGraphicFramePr>
        <p:xfrm>
          <a:off x="9504561" y="4808767"/>
          <a:ext cx="1700213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3" name="Chart Placeholder 17">
            <a:extLst>
              <a:ext uri="{FF2B5EF4-FFF2-40B4-BE49-F238E27FC236}">
                <a16:creationId xmlns:a16="http://schemas.microsoft.com/office/drawing/2014/main" id="{6EC51ECD-E0F8-4F41-2B89-EFF940A5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125918784"/>
              </p:ext>
            </p:extLst>
          </p:nvPr>
        </p:nvGraphicFramePr>
        <p:xfrm>
          <a:off x="11204774" y="3823970"/>
          <a:ext cx="643408" cy="392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E600F1D-8625-1C84-E3E1-A39DA64809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89693" y="4754357"/>
            <a:ext cx="3595845" cy="669025"/>
          </a:xfrm>
        </p:spPr>
        <p:txBody>
          <a:bodyPr>
            <a:normAutofit fontScale="85000" lnSpcReduction="10000"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chemeClr val="accent2"/>
                </a:solidFill>
              </a:rPr>
              <a:t>2. We are a "Morning Rush" Business: Our "Golden Hours" are 8 AM - 11 AM, driving over 50% of all revenue.</a:t>
            </a:r>
          </a:p>
          <a:p>
            <a:endParaRPr lang="en-ZA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FFD825D-74FB-9FCD-6828-383FA1EC9F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31302" y="4685409"/>
            <a:ext cx="4114800" cy="949658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3. We are a "Weekday Routine" Business: 75% of our sales happen from Monday to Friday.</a:t>
            </a:r>
            <a:endParaRPr lang="en-ZA" sz="1600" dirty="0">
              <a:solidFill>
                <a:schemeClr val="accent2"/>
              </a:solidFill>
            </a:endParaRPr>
          </a:p>
        </p:txBody>
      </p:sp>
      <p:graphicFrame>
        <p:nvGraphicFramePr>
          <p:cNvPr id="27" name="Chart Placeholder 17">
            <a:extLst>
              <a:ext uri="{FF2B5EF4-FFF2-40B4-BE49-F238E27FC236}">
                <a16:creationId xmlns:a16="http://schemas.microsoft.com/office/drawing/2014/main" id="{3009EC3B-CB8B-A9D0-F171-D8CD200E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442236"/>
              </p:ext>
            </p:extLst>
          </p:nvPr>
        </p:nvGraphicFramePr>
        <p:xfrm>
          <a:off x="5497065" y="3301109"/>
          <a:ext cx="1701800" cy="153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Chart Placeholder 17">
            <a:extLst>
              <a:ext uri="{FF2B5EF4-FFF2-40B4-BE49-F238E27FC236}">
                <a16:creationId xmlns:a16="http://schemas.microsoft.com/office/drawing/2014/main" id="{5CBEAD3F-AE63-2CFA-E69A-67E885055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5798285"/>
              </p:ext>
            </p:extLst>
          </p:nvPr>
        </p:nvGraphicFramePr>
        <p:xfrm>
          <a:off x="1605956" y="3301109"/>
          <a:ext cx="1495320" cy="138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0" name="Chart Placeholder 17">
            <a:extLst>
              <a:ext uri="{FF2B5EF4-FFF2-40B4-BE49-F238E27FC236}">
                <a16:creationId xmlns:a16="http://schemas.microsoft.com/office/drawing/2014/main" id="{305E1E61-AE8F-3689-CF7A-45F47B0FB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782571"/>
              </p:ext>
            </p:extLst>
          </p:nvPr>
        </p:nvGraphicFramePr>
        <p:xfrm>
          <a:off x="1758356" y="3453509"/>
          <a:ext cx="1495320" cy="138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22943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17D3-45FB-3FDC-814D-A973FB07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8" y="368658"/>
            <a:ext cx="6228732" cy="830221"/>
          </a:xfrm>
        </p:spPr>
        <p:txBody>
          <a:bodyPr/>
          <a:lstStyle/>
          <a:p>
            <a:r>
              <a:rPr lang="en-ZA" dirty="0"/>
              <a:t>Future Growth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BEF13-579A-BF62-19B4-1C51DB8BD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3906" y="1430936"/>
            <a:ext cx="6228732" cy="5382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Launch a Digital Loyalty App to retain our core weekday customers.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FCC0D4-610E-06C3-A2E3-45EC78B116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1090763"/>
          </a:xfrm>
        </p:spPr>
        <p:txBody>
          <a:bodyPr/>
          <a:lstStyle/>
          <a:p>
            <a:r>
              <a:rPr lang="en-US" dirty="0"/>
              <a:t>In order to try and  retain our core weekday customers.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7A9880-2FF6-6ECE-2B65-F8BD7A9D3E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3906" y="3304022"/>
            <a:ext cx="6228732" cy="344009"/>
          </a:xfrm>
        </p:spPr>
        <p:txBody>
          <a:bodyPr>
            <a:normAutofit/>
          </a:bodyPr>
          <a:lstStyle/>
          <a:p>
            <a:r>
              <a:rPr lang="en-US" dirty="0"/>
              <a:t>Expand our high-margin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EE153A-0231-319B-8687-B29B7EFAA4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3906" y="3725721"/>
            <a:ext cx="6228732" cy="344009"/>
          </a:xfrm>
        </p:spPr>
        <p:txBody>
          <a:bodyPr/>
          <a:lstStyle/>
          <a:p>
            <a:r>
              <a:rPr lang="en-US" dirty="0"/>
              <a:t>Tea &amp; Chocolate Menu with new seasonal flavors.</a:t>
            </a:r>
          </a:p>
        </p:txBody>
      </p:sp>
      <p:pic>
        <p:nvPicPr>
          <p:cNvPr id="27" name="Picture Placeholder 26" descr=" A close-up of a cup of coffee">
            <a:extLst>
              <a:ext uri="{FF2B5EF4-FFF2-40B4-BE49-F238E27FC236}">
                <a16:creationId xmlns:a16="http://schemas.microsoft.com/office/drawing/2014/main" id="{E0C6455A-A5B6-D5B2-863E-A6E8597AB3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60" y="-1"/>
            <a:ext cx="4155440" cy="5243333"/>
          </a:xfr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73ADAD9-C8AE-7308-F14E-7EF4A1CCD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8462C6F-3FE0-B7FC-EA44-514D19D4A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2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222" y="2247391"/>
            <a:ext cx="4434840" cy="7623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5" name="Picture Placeholder 34" descr="logo">
            <a:extLst>
              <a:ext uri="{FF2B5EF4-FFF2-40B4-BE49-F238E27FC236}">
                <a16:creationId xmlns:a16="http://schemas.microsoft.com/office/drawing/2014/main" id="{612EBE90-AF1B-3712-DB79-B4832E3156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593" r="13593"/>
          <a:stretch/>
        </p:blipFill>
        <p:spPr>
          <a:xfrm>
            <a:off x="1516380" y="1730247"/>
            <a:ext cx="3657600" cy="34722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B48EA-A2DB-A210-928A-1FC121F355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7222" y="3258237"/>
            <a:ext cx="4434840" cy="368884"/>
          </a:xfrm>
        </p:spPr>
        <p:txBody>
          <a:bodyPr/>
          <a:lstStyle/>
          <a:p>
            <a:r>
              <a:rPr lang="en-US" dirty="0"/>
              <a:t>Contact us 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33A49E-B51D-1395-EC68-B125A0357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7222" y="3748147"/>
            <a:ext cx="4434840" cy="1454381"/>
          </a:xfrm>
        </p:spPr>
        <p:txBody>
          <a:bodyPr/>
          <a:lstStyle/>
          <a:p>
            <a:r>
              <a:rPr lang="en-US" dirty="0"/>
              <a:t>Sonu Jain</a:t>
            </a:r>
          </a:p>
          <a:p>
            <a:r>
              <a:rPr lang="en-US" dirty="0"/>
              <a:t>sonu@fourthcoffee.com</a:t>
            </a:r>
          </a:p>
          <a:p>
            <a:r>
              <a:rPr lang="en-US" dirty="0"/>
              <a:t>405-555-0145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05850E-5CFC-6B9C-18D3-4C2F45AC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7028" y="1787525"/>
            <a:ext cx="3383280" cy="338328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E35B9-E0B3-50E8-2F1B-73A4E3E2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47" y="774932"/>
            <a:ext cx="3259239" cy="638050"/>
          </a:xfrm>
        </p:spPr>
        <p:txBody>
          <a:bodyPr/>
          <a:lstStyle/>
          <a:p>
            <a:r>
              <a:rPr lang="en-US" dirty="0"/>
              <a:t>   TABLE OF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502D2-3299-9E3D-BBCA-A672F7F15A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08841" y="1555577"/>
            <a:ext cx="4001281" cy="486583"/>
          </a:xfrm>
        </p:spPr>
        <p:txBody>
          <a:bodyPr>
            <a:normAutofit/>
          </a:bodyPr>
          <a:lstStyle/>
          <a:p>
            <a:r>
              <a:rPr lang="en-US" sz="3600" dirty="0"/>
              <a:t>CONTENTS</a:t>
            </a:r>
          </a:p>
        </p:txBody>
      </p:sp>
      <p:pic>
        <p:nvPicPr>
          <p:cNvPr id="14" name="Picture Placeholder 13" descr="A person holding a cup of coffee ">
            <a:extLst>
              <a:ext uri="{FF2B5EF4-FFF2-40B4-BE49-F238E27FC236}">
                <a16:creationId xmlns:a16="http://schemas.microsoft.com/office/drawing/2014/main" id="{10EC3809-C361-94AA-3504-E1ED19F457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643" y="-1"/>
            <a:ext cx="6146157" cy="3452149"/>
          </a:xfrm>
        </p:spPr>
      </p:pic>
      <p:pic>
        <p:nvPicPr>
          <p:cNvPr id="12" name="Picture Placeholder 11" descr="A close-up of coffee beans ">
            <a:extLst>
              <a:ext uri="{FF2B5EF4-FFF2-40B4-BE49-F238E27FC236}">
                <a16:creationId xmlns:a16="http://schemas.microsoft.com/office/drawing/2014/main" id="{70CEBD43-1E81-E53E-1EC1-408F57958B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049" y="3452149"/>
            <a:ext cx="6146157" cy="3423213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3EAB8EC-D2F4-0861-F661-E81208B5C6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1174" y="3831218"/>
            <a:ext cx="4532671" cy="3026781"/>
          </a:xfrm>
        </p:spPr>
        <p:txBody>
          <a:bodyPr>
            <a:normAutofit/>
          </a:bodyPr>
          <a:lstStyle/>
          <a:p>
            <a:r>
              <a:rPr lang="en-US" sz="2000" b="1" dirty="0"/>
              <a:t>1.Introduction:</a:t>
            </a:r>
            <a:r>
              <a:rPr lang="en-US" sz="1800" dirty="0"/>
              <a:t>Understanding the business</a:t>
            </a:r>
          </a:p>
          <a:p>
            <a:r>
              <a:rPr lang="en-US" sz="2000" b="1" dirty="0"/>
              <a:t>2. Analysis Breakdown: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Analysis by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Analysis by product types and analysis by Days and Times </a:t>
            </a:r>
          </a:p>
          <a:p>
            <a:r>
              <a:rPr lang="en-US" sz="2000" b="1" dirty="0"/>
              <a:t>4.Key Insights &amp; Recommendations</a:t>
            </a:r>
            <a:endParaRPr lang="en-US" sz="2000" dirty="0"/>
          </a:p>
          <a:p>
            <a:r>
              <a:rPr lang="en-US" sz="2000" b="1" dirty="0"/>
              <a:t>5.Future Growth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17D3-45FB-3FDC-814D-A973FB07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706434"/>
            <a:ext cx="6228732" cy="830221"/>
          </a:xfrm>
        </p:spPr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BEF13-579A-BF62-19B4-1C51DB8BD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3906" y="2763293"/>
            <a:ext cx="6228732" cy="538223"/>
          </a:xfrm>
        </p:spPr>
        <p:txBody>
          <a:bodyPr/>
          <a:lstStyle/>
          <a:p>
            <a:r>
              <a:rPr lang="en-US" dirty="0"/>
              <a:t>Aim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FCC0D4-610E-06C3-A2E3-45EC78B116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8612" y="3498959"/>
            <a:ext cx="6228732" cy="387442"/>
          </a:xfrm>
        </p:spPr>
        <p:txBody>
          <a:bodyPr/>
          <a:lstStyle/>
          <a:p>
            <a:r>
              <a:rPr lang="en-US" dirty="0"/>
              <a:t>To provide a full picture of our performance in the last 6 months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7A9880-2FF6-6ECE-2B65-F8BD7A9D3E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3906" y="4025068"/>
            <a:ext cx="6228732" cy="344009"/>
          </a:xfrm>
        </p:spPr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EE153A-0231-319B-8687-B29B7EFAA4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8612" y="4545314"/>
            <a:ext cx="6228732" cy="3440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Performance </a:t>
            </a:r>
          </a:p>
          <a:p>
            <a:endParaRPr lang="en-US" dirty="0"/>
          </a:p>
        </p:txBody>
      </p:sp>
      <p:pic>
        <p:nvPicPr>
          <p:cNvPr id="27" name="Picture Placeholder 26" descr=" A close-up of a cup of coffee">
            <a:extLst>
              <a:ext uri="{FF2B5EF4-FFF2-40B4-BE49-F238E27FC236}">
                <a16:creationId xmlns:a16="http://schemas.microsoft.com/office/drawing/2014/main" id="{E0C6455A-A5B6-D5B2-863E-A6E8597AB3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60" y="-62115"/>
            <a:ext cx="4155440" cy="5243333"/>
          </a:xfr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73ADAD9-C8AE-7308-F14E-7EF4A1CCD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8462C6F-3FE0-B7FC-EA44-514D19D4A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7A40D085-3EF9-5593-01FF-3312CE302DF2}"/>
              </a:ext>
            </a:extLst>
          </p:cNvPr>
          <p:cNvSpPr txBox="1">
            <a:spLocks/>
          </p:cNvSpPr>
          <p:nvPr/>
        </p:nvSpPr>
        <p:spPr>
          <a:xfrm>
            <a:off x="923906" y="5031344"/>
            <a:ext cx="6228732" cy="344009"/>
          </a:xfrm>
          <a:prstGeom prst="rect">
            <a:avLst/>
          </a:prstGeom>
          <a:noFill/>
        </p:spPr>
        <p:txBody>
          <a:bodyPr vert="horz" lIns="91440" tIns="0" rIns="9144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Performance 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F637E70-088D-B624-F22C-7C6D29B99BA5}"/>
              </a:ext>
            </a:extLst>
          </p:cNvPr>
          <p:cNvSpPr txBox="1">
            <a:spLocks/>
          </p:cNvSpPr>
          <p:nvPr/>
        </p:nvSpPr>
        <p:spPr>
          <a:xfrm>
            <a:off x="923906" y="5507661"/>
            <a:ext cx="6228732" cy="344009"/>
          </a:xfrm>
          <a:prstGeom prst="rect">
            <a:avLst/>
          </a:prstGeom>
          <a:noFill/>
        </p:spPr>
        <p:txBody>
          <a:bodyPr vert="horz" lIns="91440" tIns="0" rIns="9144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Strategy Analysis</a:t>
            </a:r>
          </a:p>
          <a:p>
            <a:endParaRPr lang="en-US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29F9CAA-7E29-33CA-124E-A86C8D02D7CD}"/>
              </a:ext>
            </a:extLst>
          </p:cNvPr>
          <p:cNvSpPr txBox="1">
            <a:spLocks/>
          </p:cNvSpPr>
          <p:nvPr/>
        </p:nvSpPr>
        <p:spPr>
          <a:xfrm>
            <a:off x="938612" y="2387548"/>
            <a:ext cx="6228732" cy="344009"/>
          </a:xfrm>
          <a:prstGeom prst="rect">
            <a:avLst/>
          </a:prstGeom>
          <a:noFill/>
        </p:spPr>
        <p:txBody>
          <a:bodyPr vert="horz" lIns="91440" tIns="0" rIns="9144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Product </a:t>
            </a:r>
            <a:r>
              <a:rPr lang="en-US" u="sng" dirty="0"/>
              <a:t>Performance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79F4328-7376-8B06-7F0F-82409A4DC86F}"/>
              </a:ext>
            </a:extLst>
          </p:cNvPr>
          <p:cNvSpPr txBox="1">
            <a:spLocks/>
          </p:cNvSpPr>
          <p:nvPr/>
        </p:nvSpPr>
        <p:spPr>
          <a:xfrm>
            <a:off x="-717967" y="1473836"/>
            <a:ext cx="6228732" cy="538223"/>
          </a:xfrm>
          <a:prstGeom prst="rect">
            <a:avLst/>
          </a:prstGeom>
          <a:noFill/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8E3D3A-9B7F-4425-8570-CEEF9152B8C2}"/>
              </a:ext>
            </a:extLst>
          </p:cNvPr>
          <p:cNvSpPr txBox="1">
            <a:spLocks/>
          </p:cNvSpPr>
          <p:nvPr/>
        </p:nvSpPr>
        <p:spPr>
          <a:xfrm>
            <a:off x="923906" y="1742947"/>
            <a:ext cx="6228732" cy="538223"/>
          </a:xfrm>
          <a:prstGeom prst="rect">
            <a:avLst/>
          </a:prstGeom>
          <a:noFill/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237568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16A0D5-5CB6-A442-D8E1-2E8287B9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8" y="309448"/>
            <a:ext cx="3231145" cy="484632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016A63-BEE3-F549-DAB9-1A45DE9215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329" y="883387"/>
            <a:ext cx="3227060" cy="2199311"/>
          </a:xfrm>
        </p:spPr>
        <p:txBody>
          <a:bodyPr>
            <a:normAutofit/>
          </a:bodyPr>
          <a:lstStyle/>
          <a:p>
            <a:endParaRPr lang="en-ZA" dirty="0"/>
          </a:p>
          <a:p>
            <a:endParaRPr lang="en-ZA" dirty="0"/>
          </a:p>
          <a:p>
            <a:r>
              <a:rPr lang="en-ZA" dirty="0"/>
              <a:t>Freshly-Baked Goods</a:t>
            </a:r>
          </a:p>
          <a:p>
            <a:r>
              <a:rPr lang="en-ZA" dirty="0"/>
              <a:t>Freshly-Baked Goods</a:t>
            </a:r>
          </a:p>
          <a:p>
            <a:r>
              <a:rPr lang="en-ZA" dirty="0"/>
              <a:t>Artisanal Tea &amp; Drinking Chocolate</a:t>
            </a:r>
          </a:p>
        </p:txBody>
      </p:sp>
      <p:pic>
        <p:nvPicPr>
          <p:cNvPr id="131" name="Picture Placeholder 130">
            <a:extLst>
              <a:ext uri="{FF2B5EF4-FFF2-40B4-BE49-F238E27FC236}">
                <a16:creationId xmlns:a16="http://schemas.microsoft.com/office/drawing/2014/main" id="{A10FDB5F-E19E-ED52-F6CE-6C30B9DE21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973736" y="21985"/>
            <a:ext cx="4114801" cy="3439923"/>
          </a:xfrm>
        </p:spPr>
      </p:pic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7D55444-7D69-3A11-24C1-E11C181B50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51175" y="245774"/>
            <a:ext cx="3072064" cy="538223"/>
          </a:xfrm>
        </p:spPr>
        <p:txBody>
          <a:bodyPr/>
          <a:lstStyle/>
          <a:p>
            <a:r>
              <a:rPr lang="en-US" dirty="0"/>
              <a:t>Locations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FCB2D14-EEDB-8903-0FF1-E4FB518C0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651174" y="906920"/>
            <a:ext cx="3056497" cy="2199311"/>
          </a:xfrm>
        </p:spPr>
        <p:txBody>
          <a:bodyPr>
            <a:normAutofit lnSpcReduction="10000"/>
          </a:bodyPr>
          <a:lstStyle/>
          <a:p>
            <a:r>
              <a:rPr lang="en-ZA" dirty="0"/>
              <a:t>Lower Manhattan</a:t>
            </a:r>
          </a:p>
          <a:p>
            <a:endParaRPr lang="en-ZA" dirty="0"/>
          </a:p>
          <a:p>
            <a:endParaRPr lang="en-US" dirty="0"/>
          </a:p>
          <a:p>
            <a:r>
              <a:rPr lang="en-ZA" dirty="0"/>
              <a:t>Astoria</a:t>
            </a:r>
          </a:p>
          <a:p>
            <a:endParaRPr lang="en-ZA" dirty="0"/>
          </a:p>
          <a:p>
            <a:endParaRPr lang="en-US" dirty="0"/>
          </a:p>
          <a:p>
            <a:r>
              <a:rPr lang="en-ZA" dirty="0"/>
              <a:t>Hell's Kitchen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pic>
        <p:nvPicPr>
          <p:cNvPr id="133" name="Picture Placeholder 132" descr="Coffee beans and powder on a surface ">
            <a:extLst>
              <a:ext uri="{FF2B5EF4-FFF2-40B4-BE49-F238E27FC236}">
                <a16:creationId xmlns:a16="http://schemas.microsoft.com/office/drawing/2014/main" id="{5DAF913E-2852-72B3-3F60-1E81B1615D4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2150" y="3551215"/>
            <a:ext cx="4065886" cy="3439923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6CB5A1-25E4-7026-DACC-DF2E3807707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38700" y="3730892"/>
            <a:ext cx="3239314" cy="538223"/>
          </a:xfrm>
        </p:spPr>
        <p:txBody>
          <a:bodyPr/>
          <a:lstStyle/>
          <a:p>
            <a:r>
              <a:rPr lang="en-US" dirty="0"/>
              <a:t>Signature coffee beverages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C9A84AC-E8E5-C32D-47BB-F8EDC699A3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8700" y="4417990"/>
            <a:ext cx="3227060" cy="2199311"/>
          </a:xfrm>
        </p:spPr>
        <p:txBody>
          <a:bodyPr>
            <a:normAutofit/>
          </a:bodyPr>
          <a:lstStyle/>
          <a:p>
            <a:r>
              <a:rPr lang="en-US" dirty="0"/>
              <a:t>Variety of coffee beverages</a:t>
            </a:r>
          </a:p>
          <a:p>
            <a:r>
              <a:rPr lang="en-US" dirty="0"/>
              <a:t>Three different size cups</a:t>
            </a:r>
          </a:p>
          <a:p>
            <a:r>
              <a:rPr lang="en-US" dirty="0"/>
              <a:t>Priced from $2.50 for a 12-ounce drip coffee to $5.75 for a 20-ounce latte</a:t>
            </a:r>
          </a:p>
          <a:p>
            <a:r>
              <a:rPr lang="en-US" dirty="0"/>
              <a:t>Provides a steady and reliable source of income</a:t>
            </a:r>
          </a:p>
          <a:p>
            <a:r>
              <a:rPr lang="en-US" dirty="0"/>
              <a:t>Highly predicable and high margin</a:t>
            </a:r>
          </a:p>
        </p:txBody>
      </p:sp>
      <p:pic>
        <p:nvPicPr>
          <p:cNvPr id="135" name="Picture Placeholder 134" descr="A person pouring milk into a cup ">
            <a:extLst>
              <a:ext uri="{FF2B5EF4-FFF2-40B4-BE49-F238E27FC236}">
                <a16:creationId xmlns:a16="http://schemas.microsoft.com/office/drawing/2014/main" id="{DB129361-F257-1B13-4A06-7A0BF2756270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8920" y="3536346"/>
            <a:ext cx="4034118" cy="3439923"/>
          </a:xfr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5401D72B-03E0-9B01-8348-685BB250FD6C}"/>
              </a:ext>
            </a:extLst>
          </p:cNvPr>
          <p:cNvSpPr txBox="1">
            <a:spLocks/>
          </p:cNvSpPr>
          <p:nvPr/>
        </p:nvSpPr>
        <p:spPr>
          <a:xfrm>
            <a:off x="8913522" y="2101633"/>
            <a:ext cx="4286501" cy="538223"/>
          </a:xfrm>
          <a:prstGeom prst="rect">
            <a:avLst/>
          </a:prstGeom>
          <a:noFill/>
        </p:spPr>
        <p:txBody>
          <a:bodyPr vert="horz" lIns="91440" tIns="91440" rIns="91440" bIns="0" rtlCol="0" anchor="t">
            <a:normAutofit fontScale="92500" lnSpcReduction="2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kern="1200" dirty="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/>
              <a:t>Astoria -33.93% of sales</a:t>
            </a:r>
          </a:p>
          <a:p>
            <a:r>
              <a:rPr lang="en-US" sz="1300" dirty="0"/>
              <a:t>Astoria is a found by the corner of a street 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709DDC4-C1EA-BAAB-4C31-993E05A84015}"/>
              </a:ext>
            </a:extLst>
          </p:cNvPr>
          <p:cNvSpPr txBox="1">
            <a:spLocks/>
          </p:cNvSpPr>
          <p:nvPr/>
        </p:nvSpPr>
        <p:spPr>
          <a:xfrm>
            <a:off x="8913522" y="1298783"/>
            <a:ext cx="3072065" cy="5382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Lower Manhattan-32.05% of sales</a:t>
            </a:r>
          </a:p>
          <a:p>
            <a:r>
              <a:rPr lang="en-US" sz="1200" dirty="0"/>
              <a:t>It is located inside of a mall 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646C2CF-97EF-10E8-2C67-DDDE5816A987}"/>
              </a:ext>
            </a:extLst>
          </p:cNvPr>
          <p:cNvSpPr txBox="1">
            <a:spLocks/>
          </p:cNvSpPr>
          <p:nvPr/>
        </p:nvSpPr>
        <p:spPr>
          <a:xfrm>
            <a:off x="8913521" y="2998123"/>
            <a:ext cx="4286501" cy="5382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Hell’s Kitchen -34% of sales </a:t>
            </a:r>
          </a:p>
          <a:p>
            <a:r>
              <a:rPr lang="en-US" sz="1200" dirty="0"/>
              <a:t>Hell’s kitchen is close to time square </a:t>
            </a:r>
          </a:p>
        </p:txBody>
      </p:sp>
    </p:spTree>
    <p:extLst>
      <p:ext uri="{BB962C8B-B14F-4D97-AF65-F5344CB8AC3E}">
        <p14:creationId xmlns:p14="http://schemas.microsoft.com/office/powerpoint/2010/main" val="25341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AE726D-AF68-DE22-83E9-889C5203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88" y="1835984"/>
            <a:ext cx="4932625" cy="63805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29" name="Picture Placeholder 28" descr="Coffee Beans Icon">
            <a:extLst>
              <a:ext uri="{FF2B5EF4-FFF2-40B4-BE49-F238E27FC236}">
                <a16:creationId xmlns:a16="http://schemas.microsoft.com/office/drawing/2014/main" id="{07306F70-474C-BE74-E25D-4C7EBE301E0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9613" y="2821450"/>
            <a:ext cx="484632" cy="48463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A069B7-16B1-8860-94B9-11188E3143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1312" y="2809756"/>
            <a:ext cx="4286501" cy="538223"/>
          </a:xfrm>
        </p:spPr>
        <p:txBody>
          <a:bodyPr/>
          <a:lstStyle/>
          <a:p>
            <a:r>
              <a:rPr lang="en-US" dirty="0"/>
              <a:t>By  store locations , Months and time</a:t>
            </a:r>
          </a:p>
        </p:txBody>
      </p:sp>
      <p:pic>
        <p:nvPicPr>
          <p:cNvPr id="14" name="Picture Placeholder 13" descr="A person pouring milk into a glass of coffee ">
            <a:extLst>
              <a:ext uri="{FF2B5EF4-FFF2-40B4-BE49-F238E27FC236}">
                <a16:creationId xmlns:a16="http://schemas.microsoft.com/office/drawing/2014/main" id="{301670F8-2E6E-6717-C1DC-15F206EDD5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"/>
            <a:ext cx="6096000" cy="5243333"/>
          </a:xfr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2D85589E-C1C1-E123-F64E-031C666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052C768-C598-19FB-127E-C6CA7BEC9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4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41DB80-E437-2907-E53D-147869A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46" y="482812"/>
            <a:ext cx="10295108" cy="63805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Revenue</a:t>
            </a:r>
            <a:r>
              <a:rPr lang="en-US" dirty="0"/>
              <a:t> </a:t>
            </a:r>
            <a:br>
              <a:rPr lang="en-US" dirty="0"/>
            </a:br>
            <a:r>
              <a:rPr lang="en-US" sz="1300" b="0" cap="none" dirty="0">
                <a:latin typeface="+mn-lt"/>
              </a:rPr>
              <a:t>By store location </a:t>
            </a:r>
            <a:endParaRPr lang="en-US" sz="1300" b="0" dirty="0">
              <a:latin typeface="+mn-lt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C196EC-EB6B-DBFE-AFDB-5C0607545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D2ED41C-49BE-A7F1-BEDB-3DBD1251C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8A82117-E0CD-E5AF-8372-01DA81EA3A6F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351155523"/>
              </p:ext>
            </p:extLst>
          </p:nvPr>
        </p:nvGraphicFramePr>
        <p:xfrm>
          <a:off x="597856" y="1946063"/>
          <a:ext cx="10996288" cy="442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790FC64-3AE4-D5CF-0C74-E5F35D3B40CA}"/>
              </a:ext>
            </a:extLst>
          </p:cNvPr>
          <p:cNvSpPr txBox="1">
            <a:spLocks/>
          </p:cNvSpPr>
          <p:nvPr/>
        </p:nvSpPr>
        <p:spPr>
          <a:xfrm>
            <a:off x="1093967" y="1144047"/>
            <a:ext cx="4286501" cy="538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254AED0-B037-F3FA-6EE8-DAA7F2191A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471838"/>
              </p:ext>
            </p:extLst>
          </p:nvPr>
        </p:nvGraphicFramePr>
        <p:xfrm>
          <a:off x="6786689" y="2367281"/>
          <a:ext cx="4572000" cy="4128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CB1B696-6933-9F05-D6D8-F5CDF1378BF2}"/>
              </a:ext>
            </a:extLst>
          </p:cNvPr>
          <p:cNvSpPr txBox="1"/>
          <p:nvPr/>
        </p:nvSpPr>
        <p:spPr>
          <a:xfrm>
            <a:off x="1067548" y="1216544"/>
            <a:ext cx="105265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store’s revenue has grown from January to June .Lower Manhattan consistently leads in revenue, followed closely by Hell’s Kitchen and Astoria.</a:t>
            </a:r>
            <a:br>
              <a:rPr lang="en-US" sz="1400" dirty="0"/>
            </a:br>
            <a:r>
              <a:rPr lang="en-US" sz="1400" dirty="0"/>
              <a:t>Overall, all three stores contribute almost equally to total revenue, showing balanced performance across locations</a:t>
            </a:r>
          </a:p>
        </p:txBody>
      </p:sp>
    </p:spTree>
    <p:extLst>
      <p:ext uri="{BB962C8B-B14F-4D97-AF65-F5344CB8AC3E}">
        <p14:creationId xmlns:p14="http://schemas.microsoft.com/office/powerpoint/2010/main" val="127841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98CE-2219-1296-2874-D5BEF8A2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404B0-A9E0-9687-56AC-09F7D176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42" y="444828"/>
            <a:ext cx="10295108" cy="63805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Revenue</a:t>
            </a:r>
            <a:r>
              <a:rPr lang="en-US" dirty="0"/>
              <a:t> </a:t>
            </a:r>
            <a:br>
              <a:rPr lang="en-US" dirty="0"/>
            </a:br>
            <a:r>
              <a:rPr lang="en-US" sz="1600" b="0" cap="none" dirty="0">
                <a:latin typeface="+mn-lt"/>
              </a:rPr>
              <a:t>Analysis by time of day</a:t>
            </a:r>
            <a:endParaRPr lang="en-US" sz="1600" b="0" dirty="0">
              <a:latin typeface="+mn-lt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D697204-16B4-7423-40E9-1A6935F3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74146" y="6252176"/>
            <a:ext cx="1072973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8F8FB43-5DE0-F4BA-3103-0F5E9225D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CA5F68E-A84C-524F-7F3A-5594B8085D45}"/>
              </a:ext>
            </a:extLst>
          </p:cNvPr>
          <p:cNvSpPr txBox="1">
            <a:spLocks/>
          </p:cNvSpPr>
          <p:nvPr/>
        </p:nvSpPr>
        <p:spPr>
          <a:xfrm>
            <a:off x="1093967" y="1144047"/>
            <a:ext cx="4286501" cy="538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6DA91CFD-F645-FE05-8E85-1E5971C42637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220846671"/>
              </p:ext>
            </p:extLst>
          </p:nvPr>
        </p:nvGraphicFramePr>
        <p:xfrm>
          <a:off x="790855" y="2220492"/>
          <a:ext cx="10852313" cy="3737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60CE067-753C-D1F6-0F1A-3F96DDB29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634738"/>
              </p:ext>
            </p:extLst>
          </p:nvPr>
        </p:nvGraphicFramePr>
        <p:xfrm>
          <a:off x="7071168" y="2255880"/>
          <a:ext cx="4572000" cy="3762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ctangle 1">
            <a:extLst>
              <a:ext uri="{FF2B5EF4-FFF2-40B4-BE49-F238E27FC236}">
                <a16:creationId xmlns:a16="http://schemas.microsoft.com/office/drawing/2014/main" id="{6AB9EAF0-C168-C3B0-8498-ACEBAB80F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43" y="1205216"/>
            <a:ext cx="1142518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 are a morning-rush business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"golden hours" between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8 AM and 10 AM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drive over 50% of our total daily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pattern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is universal across all three store locations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the morning is the main sales driver for Hell's Kitchen, Astoria,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Lower Manhattan.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Revenue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drops sharply after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11 AM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leaving the afternoon and evening as a significant, untapped opportunity.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clear takeaway: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We are excelling at the "morning routine" but have a major opportunity to create a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afternoon/evening customer base.</a:t>
            </a:r>
          </a:p>
        </p:txBody>
      </p:sp>
      <p:sp>
        <p:nvSpPr>
          <p:cNvPr id="18" name="Footer Placeholder 9">
            <a:extLst>
              <a:ext uri="{FF2B5EF4-FFF2-40B4-BE49-F238E27FC236}">
                <a16:creationId xmlns:a16="http://schemas.microsoft.com/office/drawing/2014/main" id="{AAFD2259-A6DF-9E01-50ED-22A35FDB9B44}"/>
              </a:ext>
            </a:extLst>
          </p:cNvPr>
          <p:cNvSpPr txBox="1">
            <a:spLocks/>
          </p:cNvSpPr>
          <p:nvPr/>
        </p:nvSpPr>
        <p:spPr>
          <a:xfrm>
            <a:off x="543042" y="5713954"/>
            <a:ext cx="9235054" cy="1144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+mj-lt"/>
              </a:rPr>
              <a:t>Suggestions:</a:t>
            </a:r>
          </a:p>
          <a:p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Capitalize on the morning rush:</a:t>
            </a:r>
            <a:r>
              <a:rPr lang="en-US" sz="1200" dirty="0"/>
              <a:t> Offer </a:t>
            </a:r>
            <a:r>
              <a:rPr lang="en-US" sz="1200" i="1" dirty="0"/>
              <a:t>premium breakfast combos</a:t>
            </a:r>
            <a:r>
              <a:rPr lang="en-US" sz="1200" dirty="0"/>
              <a:t> or </a:t>
            </a:r>
            <a:r>
              <a:rPr lang="en-US" sz="1200" i="1" dirty="0"/>
              <a:t>express takeaway options</a:t>
            </a:r>
            <a:r>
              <a:rPr lang="en-US" sz="1200" dirty="0"/>
              <a:t> to maximize peak-hour sales.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Optimize operating hours:</a:t>
            </a:r>
            <a:r>
              <a:rPr lang="en-US" sz="1200" dirty="0"/>
              <a:t> If evening sales remain low, consider </a:t>
            </a:r>
            <a:r>
              <a:rPr lang="en-US" sz="1200" i="1" dirty="0"/>
              <a:t>closing earlier</a:t>
            </a:r>
            <a:r>
              <a:rPr lang="en-US" sz="1200" dirty="0"/>
              <a:t> or </a:t>
            </a:r>
            <a:r>
              <a:rPr lang="en-US" sz="1200" i="1" dirty="0"/>
              <a:t>reducing staff</a:t>
            </a:r>
            <a:r>
              <a:rPr lang="en-US" sz="1200" dirty="0"/>
              <a:t> during low-demand hours.</a:t>
            </a:r>
          </a:p>
        </p:txBody>
      </p:sp>
    </p:spTree>
    <p:extLst>
      <p:ext uri="{BB962C8B-B14F-4D97-AF65-F5344CB8AC3E}">
        <p14:creationId xmlns:p14="http://schemas.microsoft.com/office/powerpoint/2010/main" val="1137983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40DFB-EB21-DEE8-A386-20D18747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7F212-8167-8407-04F4-0E7049BA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88" y="1835984"/>
            <a:ext cx="4932625" cy="638050"/>
          </a:xfrm>
        </p:spPr>
        <p:txBody>
          <a:bodyPr/>
          <a:lstStyle/>
          <a:p>
            <a:r>
              <a:rPr lang="en-US" dirty="0"/>
              <a:t>Analysis </a:t>
            </a:r>
          </a:p>
        </p:txBody>
      </p:sp>
      <p:pic>
        <p:nvPicPr>
          <p:cNvPr id="29" name="Picture Placeholder 28" descr="Coffee Beans Icon">
            <a:extLst>
              <a:ext uri="{FF2B5EF4-FFF2-40B4-BE49-F238E27FC236}">
                <a16:creationId xmlns:a16="http://schemas.microsoft.com/office/drawing/2014/main" id="{C4814E4E-0DC0-95C2-5BF0-7858A34ACD7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9613" y="2821450"/>
            <a:ext cx="484632" cy="48463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9F74FB-802D-DDA3-ACA7-1C611F73C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1312" y="2809756"/>
            <a:ext cx="4286501" cy="538223"/>
          </a:xfrm>
        </p:spPr>
        <p:txBody>
          <a:bodyPr/>
          <a:lstStyle/>
          <a:p>
            <a:r>
              <a:rPr lang="en-US" dirty="0"/>
              <a:t>By product types and times </a:t>
            </a:r>
          </a:p>
          <a:p>
            <a:endParaRPr lang="en-US" dirty="0"/>
          </a:p>
        </p:txBody>
      </p:sp>
      <p:pic>
        <p:nvPicPr>
          <p:cNvPr id="14" name="Picture Placeholder 13" descr="A person pouring milk into a glass of coffee ">
            <a:extLst>
              <a:ext uri="{FF2B5EF4-FFF2-40B4-BE49-F238E27FC236}">
                <a16:creationId xmlns:a16="http://schemas.microsoft.com/office/drawing/2014/main" id="{1D5C4AC1-5479-6AD2-C846-5753CEE3FC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"/>
            <a:ext cx="6096000" cy="5243333"/>
          </a:xfr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9F26C74F-933F-10F4-CAA2-1AD658946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788447BF-25C7-95DD-B5C1-16D797480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77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AC5C-3A94-F64D-ACEE-634BF3E47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26" y="134285"/>
            <a:ext cx="10295108" cy="638050"/>
          </a:xfrm>
        </p:spPr>
        <p:txBody>
          <a:bodyPr>
            <a:normAutofit/>
          </a:bodyPr>
          <a:lstStyle/>
          <a:p>
            <a:r>
              <a:rPr lang="en-US" sz="3100" dirty="0"/>
              <a:t>What Are We Selling? (Analysis by Product</a:t>
            </a:r>
            <a:r>
              <a:rPr lang="en-US" dirty="0"/>
              <a:t>)</a:t>
            </a:r>
            <a:endParaRPr lang="en-ZA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CDB0D4A-5A05-CB1B-479D-27E011048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35" y="660135"/>
            <a:ext cx="1171786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Coffee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#1, but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Tea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our strong #2 category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Chai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Chocolate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</a:t>
            </a:r>
            <a:r>
              <a:rPr lang="en-US" altLang="en-US" sz="1400" dirty="0">
                <a:latin typeface="Arial" panose="020B0604020202020204" pitchFamily="34" charset="0"/>
              </a:rPr>
              <a:t>the best sellers .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top-selling </a:t>
            </a:r>
            <a:r>
              <a:rPr kumimoji="0" lang="en-US" altLang="en-US" sz="1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Brewed Chai tea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and "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Hot chocolate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The Key Customer Habit: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core customer habit isn't "coffee + food." It's "buying a high-quality specialty drink," which could be Coffee, Tea, </a:t>
            </a:r>
            <a:r>
              <a:rPr kumimoji="0" lang="en-US" altLang="en-US" sz="1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Hot Chocolate.</a:t>
            </a: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32E5C89D-4B8D-5974-06CD-7758F2566356}"/>
              </a:ext>
            </a:extLst>
          </p:cNvPr>
          <p:cNvSpPr txBox="1">
            <a:spLocks/>
          </p:cNvSpPr>
          <p:nvPr/>
        </p:nvSpPr>
        <p:spPr>
          <a:xfrm>
            <a:off x="543042" y="5713954"/>
            <a:ext cx="11174822" cy="11440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+mj-lt"/>
              </a:rPr>
              <a:t>Suggestions:</a:t>
            </a:r>
          </a:p>
          <a:p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Promote Our Real Winners</a:t>
            </a:r>
            <a:endParaRPr lang="en-US" sz="1200" dirty="0"/>
          </a:p>
          <a:p>
            <a:r>
              <a:rPr lang="en-US" sz="1200" dirty="0"/>
              <a:t>Create a "Chai Lover's" or "Tea Time" special to capitalize on the proven popularity of our #2 category.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Use Drinks to Sell Food (Not the Other Way)</a:t>
            </a:r>
            <a:endParaRPr lang="en-US" sz="1200" dirty="0"/>
          </a:p>
          <a:p>
            <a:r>
              <a:rPr lang="en-US" sz="1200" dirty="0"/>
              <a:t> -Since "Bakery" is our #3 category, it's an opportunity for growth.</a:t>
            </a:r>
          </a:p>
          <a:p>
            <a:r>
              <a:rPr lang="en-US" sz="1200" b="1" dirty="0"/>
              <a:t> -</a:t>
            </a:r>
            <a:r>
              <a:rPr lang="en-US" sz="1200" dirty="0"/>
              <a:t>Create a "Perfect Pairing" combo (e.g., "Add a Pastry to any Chai or Hot Chocolate for $2").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aphicFrame>
        <p:nvGraphicFramePr>
          <p:cNvPr id="28" name="Content Placeholder 27">
            <a:extLst>
              <a:ext uri="{FF2B5EF4-FFF2-40B4-BE49-F238E27FC236}">
                <a16:creationId xmlns:a16="http://schemas.microsoft.com/office/drawing/2014/main" id="{6724033C-8067-320C-F2C8-C80168B6E726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10434643"/>
              </p:ext>
            </p:extLst>
          </p:nvPr>
        </p:nvGraphicFramePr>
        <p:xfrm>
          <a:off x="-176104" y="1502041"/>
          <a:ext cx="5743784" cy="4106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43F17D9D-D057-CA56-BCFB-AB15710DE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587418"/>
              </p:ext>
            </p:extLst>
          </p:nvPr>
        </p:nvGraphicFramePr>
        <p:xfrm>
          <a:off x="6096000" y="1502041"/>
          <a:ext cx="5621864" cy="4211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209569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DD14FD-BC23-4945-A0FC-5BDE75B3D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510185-06BE-4162-BEE1-5DC8B9C9C1B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260</TotalTime>
  <Words>848</Words>
  <Application>Microsoft Office PowerPoint</Application>
  <PresentationFormat>Widescreen</PresentationFormat>
  <Paragraphs>123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Lato</vt:lpstr>
      <vt:lpstr>Lato Black</vt:lpstr>
      <vt:lpstr>Custom</vt:lpstr>
      <vt:lpstr>SALES ANALYSIS PRESENATATION</vt:lpstr>
      <vt:lpstr>   TABLE OF </vt:lpstr>
      <vt:lpstr>INTRODUCTION</vt:lpstr>
      <vt:lpstr>ABOUT US</vt:lpstr>
      <vt:lpstr>Analysis</vt:lpstr>
      <vt:lpstr>Revenue  By store location </vt:lpstr>
      <vt:lpstr>Revenue  Analysis by time of day</vt:lpstr>
      <vt:lpstr>Analysis </vt:lpstr>
      <vt:lpstr>What Are We Selling? (Analysis by Product)</vt:lpstr>
      <vt:lpstr>ANALYSIS: The "Golden Hours"</vt:lpstr>
      <vt:lpstr>Our Path Forward: Insights &amp; Strategy</vt:lpstr>
      <vt:lpstr>Future Growth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THAMA CHARLOTTE MABATHA</dc:creator>
  <cp:lastModifiedBy>THAMA CHARLOTTE MABATHA</cp:lastModifiedBy>
  <cp:revision>12</cp:revision>
  <dcterms:created xsi:type="dcterms:W3CDTF">2025-11-01T10:39:26Z</dcterms:created>
  <dcterms:modified xsi:type="dcterms:W3CDTF">2025-11-02T23:25:17Z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